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4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5" d="100"/>
          <a:sy n="65" d="100"/>
        </p:scale>
        <p:origin x="-1440" y="-114"/>
      </p:cViewPr>
      <p:guideLst>
        <p:guide orient="horz" pos="2115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7-08-25T06:04:06.3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0 634</inkml:trace>
  <inkml:trace contextRef="#ctx0" brushRef="#br1" timeOffset="192">0 634</inkml:trace>
  <inkml:trace contextRef="#ctx0" brushRef="#br0" timeOffset="2560">449 27,'0'0</inkml:trace>
  <inkml:trace contextRef="#ctx0" brushRef="#br1" timeOffset="2784">449 27</inkml:trace>
  <inkml:trace contextRef="#ctx0" brushRef="#br1" timeOffset="4687">106 0</inkml:trace>
  <inkml:trace contextRef="#ctx0" brushRef="#br0" timeOffset="4896">106 0</inkml:trace>
  <inkml:trace contextRef="#ctx0" brushRef="#br1" timeOffset="6295">2116 238</inkml:trace>
  <inkml:trace contextRef="#ctx0" brushRef="#br0" timeOffset="8975">238 370</inkml:trace>
  <inkml:trace contextRef="#ctx0" brushRef="#br1" timeOffset="9151">238 370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7-08-25T06:04:22.2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5767 687</inkml:trace>
  <inkml:trace contextRef="#ctx0" brushRef="#br0" timeOffset="6815">555 661</inkml:trace>
  <inkml:trace contextRef="#ctx0" brushRef="#br1" timeOffset="7007">555 661</inkml:trace>
  <inkml:trace contextRef="#ctx0" brushRef="#br0" timeOffset="16992">0 0</inkml:trace>
  <inkml:trace contextRef="#ctx0" brushRef="#br1" timeOffset="17176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9EFFA-5C7E-41D5-80F8-EE4CBCDF3E7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0346-2D4C-4253-9E19-7BEC36E21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0346-2D4C-4253-9E19-7BEC36E219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8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0346-2D4C-4253-9E19-7BEC36E219F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5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C8E0DA9-6A2B-4A87-B54D-AC909E1D6D93}" type="datetime1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4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78D4-8BB7-4E9C-85EA-D49C5E633B6D}" type="datetime1">
              <a:rPr lang="ru-RU" smtClean="0"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3D99-0B0B-4CFA-8F45-6875DCA35FE4}" type="datetime1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6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CF-0CFE-487A-A678-6A691DBC6D1E}" type="datetime1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2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074E-3B58-4431-AED2-790A77DAADB3}" type="datetime1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0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6D7-E3BB-455B-B6E3-EB0048F8EF14}" type="datetime1">
              <a:rPr lang="ru-RU" smtClean="0"/>
              <a:t>06.10.2017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2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2DCD-80D6-4289-A1A0-5526CC5DDDFE}" type="datetime1">
              <a:rPr lang="ru-RU" smtClean="0"/>
              <a:t>06.10.2017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6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42638852-8631-4FD1-AD25-973ACFD4CCD6}" type="datetime1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DF73-0983-4BFA-87EF-12993B2FC1FF}" type="datetime1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4A32-28BD-410A-AE93-CB64DE525C7D}" type="datetime1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2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05F9-810B-4C03-8C7D-1FD3B3B75E77}" type="datetime1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5366-DB52-4576-9E62-FF00B2E1442E}" type="datetime1">
              <a:rPr lang="ru-RU" smtClean="0"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1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C61B-BE8F-4153-BB14-55446167F6A2}" type="datetime1">
              <a:rPr lang="ru-RU" smtClean="0"/>
              <a:t>06.10.2017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3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F49B-CB55-443A-9519-8ABD329D1748}" type="datetime1">
              <a:rPr lang="ru-RU" smtClean="0"/>
              <a:t>06.10.2017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7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CD39-E198-4B29-AB42-CC63504B6AAF}" type="datetime1">
              <a:rPr lang="ru-RU" smtClean="0"/>
              <a:t>06.10.2017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3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F67-2B56-40F9-8099-5FA7C53372B3}" type="datetime1">
              <a:rPr lang="ru-RU" smtClean="0"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2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E7C0-F14D-442B-A72F-62EF375AFD75}" type="datetime1">
              <a:rPr lang="ru-RU" smtClean="0"/>
              <a:t>06.10.2017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078D2DB-0F4F-43E5-82DB-C780BC63ACD1}" type="datetime1">
              <a:rPr lang="ru-RU" smtClean="0"/>
              <a:t>06.10.2017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2EA5CC9-EAFB-4793-8B7B-926427AD6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3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763" y="663677"/>
            <a:ext cx="8758237" cy="14508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cs typeface="Times New Roman" panose="02020603050405020304" pitchFamily="18" charset="0"/>
              </a:rPr>
            </a:br>
            <a:r>
              <a:rPr lang="ru-RU" sz="1600" b="1" dirty="0">
                <a:cs typeface="Times New Roman" panose="02020603050405020304" pitchFamily="18" charset="0"/>
              </a:rPr>
              <a:t/>
            </a:r>
            <a:br>
              <a:rPr lang="ru-RU" sz="1600" b="1" dirty="0">
                <a:cs typeface="Times New Roman" panose="02020603050405020304" pitchFamily="18" charset="0"/>
              </a:rPr>
            </a:br>
            <a:r>
              <a:rPr lang="ru-RU" sz="1600" b="1" dirty="0" smtClean="0"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cs typeface="Times New Roman" panose="02020603050405020304" pitchFamily="18" charset="0"/>
              </a:rPr>
            </a:br>
            <a:r>
              <a:rPr lang="ru-RU" sz="1600" b="1" dirty="0" smtClean="0"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cs typeface="Times New Roman" panose="02020603050405020304" pitchFamily="18" charset="0"/>
              </a:rPr>
              <a:t>бюджетное дошкольное образовательное </a:t>
            </a:r>
            <a:r>
              <a:rPr lang="ru-RU" sz="1600" b="1" dirty="0" smtClean="0">
                <a:cs typeface="Times New Roman" panose="02020603050405020304" pitchFamily="18" charset="0"/>
              </a:rPr>
              <a:t>учреждение</a:t>
            </a:r>
            <a:br>
              <a:rPr lang="ru-RU" sz="1600" b="1" dirty="0" smtClean="0">
                <a:cs typeface="Times New Roman" panose="02020603050405020304" pitchFamily="18" charset="0"/>
              </a:rPr>
            </a:br>
            <a:r>
              <a:rPr lang="ru-RU" sz="1600" b="1" dirty="0" smtClean="0">
                <a:cs typeface="Times New Roman" panose="02020603050405020304" pitchFamily="18" charset="0"/>
              </a:rPr>
              <a:t> детский </a:t>
            </a:r>
            <a:r>
              <a:rPr lang="ru-RU" sz="1600" b="1" dirty="0">
                <a:cs typeface="Times New Roman" panose="02020603050405020304" pitchFamily="18" charset="0"/>
              </a:rPr>
              <a:t>сад общеразвивающего вида №2 «Дюймовочка» города Заринска</a:t>
            </a:r>
            <a:r>
              <a:rPr lang="ru-RU" sz="1400" dirty="0">
                <a:cs typeface="Times New Roman" panose="02020603050405020304" pitchFamily="18" charset="0"/>
              </a:rPr>
              <a:t/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50" y="2474843"/>
            <a:ext cx="79152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Мастер- класс:</a:t>
            </a:r>
          </a:p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«Развитие  музыкально-творческих</a:t>
            </a:r>
          </a:p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способностей детей дошкольного возраста </a:t>
            </a:r>
          </a:p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посредством технологии</a:t>
            </a:r>
          </a:p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«Хор рук» 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0" y="4535129"/>
            <a:ext cx="362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Автор</a:t>
            </a:r>
            <a:r>
              <a:rPr lang="ru-RU" sz="1600" b="1" dirty="0" smtClean="0"/>
              <a:t>: Устинова Елена Александровна, музыкальный </a:t>
            </a:r>
            <a:r>
              <a:rPr lang="ru-RU" sz="1600" b="1" dirty="0" smtClean="0"/>
              <a:t>руководитель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0313" y="5904131"/>
            <a:ext cx="318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Заринск 2017</a:t>
            </a:r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1685926"/>
            <a:ext cx="8143875" cy="5072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1028700"/>
            <a:ext cx="541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«Двухголосие»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5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975" y="542925"/>
            <a:ext cx="698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Особенности технологии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" y="2371725"/>
            <a:ext cx="82438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Применение формы для самых разнообразных ситуаций: от занятия до концертного </a:t>
            </a:r>
            <a:r>
              <a:rPr lang="ru-RU" sz="2000" b="1" dirty="0" smtClean="0"/>
              <a:t>показа;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/>
              <a:t>Использование в </a:t>
            </a:r>
            <a:r>
              <a:rPr lang="ru-RU" sz="2000" b="1" dirty="0"/>
              <a:t>работе с воспитанниками самого разного </a:t>
            </a:r>
            <a:r>
              <a:rPr lang="ru-RU" sz="2000" b="1" dirty="0" smtClean="0"/>
              <a:t>возраста;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/>
              <a:t>Данная </a:t>
            </a:r>
            <a:r>
              <a:rPr lang="ru-RU" sz="2000" b="1" dirty="0"/>
              <a:t>форма предлагает каждому их детей попробовать себя в роли </a:t>
            </a:r>
            <a:r>
              <a:rPr lang="ru-RU" sz="2000" b="1" dirty="0" smtClean="0"/>
              <a:t>лидера;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Погружение в содержание музыкального </a:t>
            </a:r>
            <a:r>
              <a:rPr lang="ru-RU" sz="2000" b="1" dirty="0" smtClean="0"/>
              <a:t>произведения;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Это одна из форм арттерапии, артпедагогики, музыкотерапии, как активная </a:t>
            </a:r>
            <a:r>
              <a:rPr lang="ru-RU" sz="2000" b="1" dirty="0" smtClean="0"/>
              <a:t>релаксация;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300288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Активизирует внимание и способности подражания</a:t>
            </a:r>
            <a:r>
              <a:rPr lang="ru-RU" sz="2000" b="1" dirty="0" smtClean="0"/>
              <a:t>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Развивает чувство ансамбля, умение работать в группе</a:t>
            </a:r>
            <a:r>
              <a:rPr lang="ru-RU" sz="2000" b="1" dirty="0" smtClean="0"/>
              <a:t>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Ведущим может быть любой взрослый, а не только музыкальный руководитель</a:t>
            </a:r>
            <a:r>
              <a:rPr lang="ru-RU" sz="2000" b="1" dirty="0" smtClean="0"/>
              <a:t>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Данная технология подходит для использования в работе как с группами общеразвивающего вида, так и коррекционными.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388" y="2243138"/>
            <a:ext cx="732948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Удалось создать на музыкальных занятиях, праздниках атмосферу радостного общения, приподнятого настроения</a:t>
            </a:r>
            <a:r>
              <a:rPr lang="ru-RU" sz="2000" b="1" dirty="0" smtClean="0"/>
              <a:t>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Дети стали более активными и раскрепощенными, в их действиях постепенно исчезают страх и неуверенность; </a:t>
            </a:r>
            <a:endParaRPr lang="ru-RU" sz="2000" b="1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b="1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Дети развиваются творчески в процессе игрового, радостного и естественного общения </a:t>
            </a:r>
            <a:r>
              <a:rPr lang="ru-RU" sz="2000" b="1"/>
              <a:t>с </a:t>
            </a:r>
            <a:r>
              <a:rPr lang="ru-RU" sz="2000" b="1" smtClean="0"/>
              <a:t>музыкой.</a:t>
            </a:r>
            <a:endParaRPr lang="ru-RU" sz="2000" b="1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85888" y="857250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Результат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DSCN7956.JPG"/>
          <p:cNvPicPr/>
          <p:nvPr/>
        </p:nvPicPr>
        <p:blipFill>
          <a:blip r:embed="rId4" cstate="print"/>
          <a:srcRect t="1818" r="13783"/>
          <a:stretch>
            <a:fillRect/>
          </a:stretch>
        </p:blipFill>
        <p:spPr bwMode="auto">
          <a:xfrm>
            <a:off x="1205791" y="1240916"/>
            <a:ext cx="6998543" cy="5289464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6" name="Rondo Veneziano - Iso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50727" y="5708073"/>
            <a:ext cx="796636" cy="796636"/>
          </a:xfrm>
          <a:prstGeom prst="rect">
            <a:avLst/>
          </a:prstGeom>
        </p:spPr>
      </p:pic>
      <p:sp>
        <p:nvSpPr>
          <p:cNvPr id="7" name="SMARTPenAnnotation0"/>
          <p:cNvSpPr/>
          <p:nvPr/>
        </p:nvSpPr>
        <p:spPr>
          <a:xfrm>
            <a:off x="7810500" y="6219825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MARTPenAnnotation1"/>
          <p:cNvSpPr/>
          <p:nvPr/>
        </p:nvSpPr>
        <p:spPr>
          <a:xfrm>
            <a:off x="7810500" y="6219825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MARTPenAnnotation2"/>
          <p:cNvSpPr/>
          <p:nvPr/>
        </p:nvSpPr>
        <p:spPr>
          <a:xfrm>
            <a:off x="7972425" y="6000750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MARTPenAnnotation3"/>
          <p:cNvSpPr/>
          <p:nvPr/>
        </p:nvSpPr>
        <p:spPr>
          <a:xfrm>
            <a:off x="7972425" y="6000750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MARTPenAnnotation4"/>
          <p:cNvSpPr/>
          <p:nvPr/>
        </p:nvSpPr>
        <p:spPr>
          <a:xfrm>
            <a:off x="7848600" y="5991225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MARTPenAnnotation5"/>
          <p:cNvSpPr/>
          <p:nvPr/>
        </p:nvSpPr>
        <p:spPr>
          <a:xfrm>
            <a:off x="7848600" y="5991225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MARTPenAnnotation6"/>
          <p:cNvSpPr/>
          <p:nvPr/>
        </p:nvSpPr>
        <p:spPr>
          <a:xfrm>
            <a:off x="8572500" y="6076950"/>
            <a:ext cx="2822" cy="1"/>
          </a:xfrm>
          <a:custGeom>
            <a:avLst/>
            <a:gdLst/>
            <a:ahLst/>
            <a:cxnLst/>
            <a:rect l="0" t="0" r="0" b="0"/>
            <a:pathLst>
              <a:path w="2822" h="1">
                <a:moveTo>
                  <a:pt x="0" y="0"/>
                </a:moveTo>
                <a:lnTo>
                  <a:pt x="2821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MARTPenAnnotation7"/>
          <p:cNvSpPr/>
          <p:nvPr/>
        </p:nvSpPr>
        <p:spPr>
          <a:xfrm>
            <a:off x="7896225" y="6124575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SMARTPenAnnotation8"/>
          <p:cNvSpPr/>
          <p:nvPr/>
        </p:nvSpPr>
        <p:spPr>
          <a:xfrm>
            <a:off x="7896225" y="6124575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MARTPenAnnotation9"/>
          <p:cNvSpPr/>
          <p:nvPr/>
        </p:nvSpPr>
        <p:spPr>
          <a:xfrm>
            <a:off x="9925050" y="6172200"/>
            <a:ext cx="2822" cy="1"/>
          </a:xfrm>
          <a:custGeom>
            <a:avLst/>
            <a:gdLst/>
            <a:ahLst/>
            <a:cxnLst/>
            <a:rect l="0" t="0" r="0" b="0"/>
            <a:pathLst>
              <a:path w="2822" h="1">
                <a:moveTo>
                  <a:pt x="0" y="0"/>
                </a:moveTo>
                <a:lnTo>
                  <a:pt x="2821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MARTPenAnnotation10"/>
          <p:cNvSpPr/>
          <p:nvPr/>
        </p:nvSpPr>
        <p:spPr>
          <a:xfrm>
            <a:off x="8048625" y="6162675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MARTPenAnnotation11"/>
          <p:cNvSpPr/>
          <p:nvPr/>
        </p:nvSpPr>
        <p:spPr>
          <a:xfrm>
            <a:off x="8048625" y="6162675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MARTPenAnnotation12"/>
          <p:cNvSpPr/>
          <p:nvPr/>
        </p:nvSpPr>
        <p:spPr>
          <a:xfrm>
            <a:off x="7848600" y="5924550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MARTPenAnnotation13"/>
          <p:cNvSpPr/>
          <p:nvPr/>
        </p:nvSpPr>
        <p:spPr>
          <a:xfrm>
            <a:off x="7848600" y="5924550"/>
            <a:ext cx="2823" cy="1"/>
          </a:xfrm>
          <a:custGeom>
            <a:avLst/>
            <a:gdLst/>
            <a:ahLst/>
            <a:cxnLst/>
            <a:rect l="0" t="0" r="0" b="0"/>
            <a:pathLst>
              <a:path w="2823" h="1">
                <a:moveTo>
                  <a:pt x="0" y="0"/>
                </a:moveTo>
                <a:lnTo>
                  <a:pt x="2822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0500" y="5991225"/>
              <a:ext cx="762000" cy="2286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1141" y="5981865"/>
                <a:ext cx="780717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5924550"/>
              <a:ext cx="2076450" cy="24765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39240" y="5915191"/>
                <a:ext cx="2095170" cy="2663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507" y="857250"/>
            <a:ext cx="467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Итог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2" y="2266761"/>
            <a:ext cx="7821116" cy="26959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2786063"/>
            <a:ext cx="520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за внимание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0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3" y="503097"/>
            <a:ext cx="8758237" cy="1828800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общеразвивающего вида №2 «Дюймовочка» города Заринска</a:t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" y="2114549"/>
            <a:ext cx="824388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Мастер- класс: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«Развитие  музыкально-творческих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способностей детей дошкольного возраста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посредством технологии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«Хор рук» 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164" y="4592181"/>
            <a:ext cx="2900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Музыкальный руководитель:</a:t>
            </a:r>
          </a:p>
          <a:p>
            <a:r>
              <a:rPr lang="ru-RU" b="1" dirty="0" smtClean="0"/>
              <a:t> Устинова Е.А.</a:t>
            </a:r>
          </a:p>
          <a:p>
            <a:r>
              <a:rPr lang="ru-RU" b="1" dirty="0" smtClean="0"/>
              <a:t>тел.:8(923)748 59 64</a:t>
            </a:r>
          </a:p>
          <a:p>
            <a:r>
              <a:rPr lang="en-US" b="1" dirty="0" smtClean="0"/>
              <a:t>e</a:t>
            </a:r>
            <a:r>
              <a:rPr lang="ru-RU" b="1" dirty="0"/>
              <a:t>-</a:t>
            </a:r>
            <a:r>
              <a:rPr lang="en-US" b="1" dirty="0" smtClean="0"/>
              <a:t>m</a:t>
            </a:r>
            <a:r>
              <a:rPr lang="en-US" b="1" dirty="0"/>
              <a:t>a</a:t>
            </a:r>
            <a:r>
              <a:rPr lang="en-US" b="1" dirty="0" smtClean="0"/>
              <a:t>il</a:t>
            </a:r>
            <a:r>
              <a:rPr lang="ru-RU" b="1" dirty="0" smtClean="0"/>
              <a:t>: </a:t>
            </a:r>
            <a:r>
              <a:rPr lang="en-US" b="1" dirty="0" smtClean="0"/>
              <a:t>det.s_2@mail.ru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28926" y="5904131"/>
            <a:ext cx="318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Заринск 2017</a:t>
            </a:r>
            <a:endParaRPr lang="ru-RU" sz="1400" b="1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07178" y="0"/>
            <a:ext cx="865309" cy="7776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1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5" y="2486025"/>
            <a:ext cx="74866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«Кем бы не стал в дальнейшем ребенок- музыкантом, врачом, ученым или рабочим, задача педагога- воспитать в нем творческое начало, творческое мышление».</a:t>
            </a:r>
          </a:p>
          <a:p>
            <a:pPr algn="r"/>
            <a:r>
              <a:rPr lang="ru-RU" sz="3200" b="1" dirty="0"/>
              <a:t>К.Орф.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92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8593" y="2528887"/>
            <a:ext cx="8672513" cy="39322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Создание благоприятных условий развития детей в соответствии с их возрастными и индивидуальными   особенностями;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Развитие способностей и творческого потенциала каждого ребенка.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9407" y="519339"/>
            <a:ext cx="8558212" cy="1100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Реализация творческого потенциала детей в условиях реализации ФГОС: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5CC9-EAFB-4793-8B7B-926427AD6E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Новая папка\DSCN79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" r="12122"/>
          <a:stretch/>
        </p:blipFill>
        <p:spPr bwMode="auto">
          <a:xfrm>
            <a:off x="1771650" y="2157414"/>
            <a:ext cx="5500688" cy="4471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79476" y="200025"/>
            <a:ext cx="6686550" cy="23002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Использование инновационных педагогических технологий открывает новые возможности воспитания и обучения дошкольников. </a:t>
            </a:r>
            <a:b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SMARTPenAnnotation14"/>
          <p:cNvSpPr/>
          <p:nvPr/>
        </p:nvSpPr>
        <p:spPr>
          <a:xfrm>
            <a:off x="9544050" y="6029325"/>
            <a:ext cx="2822" cy="1"/>
          </a:xfrm>
          <a:custGeom>
            <a:avLst/>
            <a:gdLst/>
            <a:ahLst/>
            <a:cxnLst/>
            <a:rect l="0" t="0" r="0" b="0"/>
            <a:pathLst>
              <a:path w="2822" h="1">
                <a:moveTo>
                  <a:pt x="0" y="0"/>
                </a:moveTo>
                <a:lnTo>
                  <a:pt x="2821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3" y="2159001"/>
            <a:ext cx="3186112" cy="3930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7929563" cy="19383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cs typeface="Times New Roman" panose="02020603050405020304" pitchFamily="18" charset="0"/>
              </a:rPr>
              <a:t>«Хор рук»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76314" y="2159001"/>
            <a:ext cx="4081462" cy="3930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Автор методики: русский музыковед, педагог, исследователь- Татьяна Анатольевна Боровик</a:t>
            </a:r>
            <a:endParaRPr lang="ru-RU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16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967041"/>
            <a:ext cx="8129587" cy="4890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88" y="397381"/>
            <a:ext cx="8315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Инновационная форма «Хор рук» подводит детей к пониманию двигательного двухголосия, в котором все участники делятся на «хор из двух голосов»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двух ведущих «дирижеров».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678616" y="-147183"/>
            <a:ext cx="791308" cy="767687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8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967041"/>
            <a:ext cx="8129587" cy="4890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387" y="442913"/>
            <a:ext cx="8158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</a:rPr>
              <a:t>Первую двигательную партию» исполняют руками одна группа детей (сидящая в ряд на стульях), зеркально отражая движения сидящего первого ведущего - «дирижера».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5" y="5529263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«Вторую </a:t>
            </a:r>
            <a:r>
              <a:rPr lang="ru-RU" sz="2000" b="1" dirty="0">
                <a:solidFill>
                  <a:schemeClr val="bg1"/>
                </a:solidFill>
              </a:rPr>
              <a:t>партию» - другая группа детей, стоящая позади первой группы, соответственно копируя движения стоящего второго «дирижера».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2904" y="-197913"/>
            <a:ext cx="791308" cy="767687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5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7" y="439655"/>
            <a:ext cx="850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Предполагается использовать дополнительные атрибуты- «перчатки»- снежинки, листья, бабочки, цветочки и т. д.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3" y="2192686"/>
            <a:ext cx="4114800" cy="2787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2192686"/>
            <a:ext cx="4165599" cy="2850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4129088"/>
            <a:ext cx="3857625" cy="2724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899" y="5653205"/>
            <a:ext cx="751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зависимости от темы, сезона и сюжета получаются самые разные по настроению и характеру композиции.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78616" y="-127560"/>
            <a:ext cx="791308" cy="767687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4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857375"/>
            <a:ext cx="8172451" cy="5000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0187" y="900113"/>
            <a:ext cx="614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«Одноголосие»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272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519</TotalTime>
  <Words>471</Words>
  <Application>Microsoft Office PowerPoint</Application>
  <PresentationFormat>Экран (4:3)</PresentationFormat>
  <Paragraphs>83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 (конференц-зал)</vt:lpstr>
      <vt:lpstr>   Муниципальное бюджетное дошкольное образовательное учреждение  детский сад общеразвивающего вида №2 «Дюймовочка» города Заринска  </vt:lpstr>
      <vt:lpstr>Презентация PowerPoint</vt:lpstr>
      <vt:lpstr>Реализация творческого потенциала детей в условиях реализации ФГОС:</vt:lpstr>
      <vt:lpstr>Использование инновационных педагогических технологий открывает новые возможности воспитания и обучения дошкольников.  </vt:lpstr>
      <vt:lpstr>«Хор рук»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дошкольное образовательное учреждение Детский сад общеразвивающего вида №2 «Дюймовочка» города Заринска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Ctrl­_357</cp:lastModifiedBy>
  <cp:revision>98</cp:revision>
  <dcterms:created xsi:type="dcterms:W3CDTF">2017-08-14T01:43:53Z</dcterms:created>
  <dcterms:modified xsi:type="dcterms:W3CDTF">2017-10-06T05:31:24Z</dcterms:modified>
</cp:coreProperties>
</file>